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5E21C14-99E1-45CE-80D5-2DF8407B13FE}" type="datetimeFigureOut">
              <a:rPr lang="ru-RU" smtClean="0"/>
              <a:pPr/>
              <a:t>01.03.2017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0E06128-7D5C-44AE-BFDA-0AA16784FAA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E21C14-99E1-45CE-80D5-2DF8407B13FE}" type="datetimeFigureOut">
              <a:rPr lang="ru-RU" smtClean="0"/>
              <a:pPr/>
              <a:t>01.03.2017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E06128-7D5C-44AE-BFDA-0AA16784FAA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E21C14-99E1-45CE-80D5-2DF8407B13FE}" type="datetimeFigureOut">
              <a:rPr lang="ru-RU" smtClean="0"/>
              <a:pPr/>
              <a:t>01.03.2017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E06128-7D5C-44AE-BFDA-0AA16784FAA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5E21C14-99E1-45CE-80D5-2DF8407B13FE}" type="datetimeFigureOut">
              <a:rPr lang="ru-RU" smtClean="0"/>
              <a:pPr/>
              <a:t>01.03.2017</a:t>
            </a:fld>
            <a:endParaRPr lang="ru-RU"/>
          </a:p>
        </p:txBody>
      </p:sp>
      <p:sp>
        <p:nvSpPr>
          <p:cNvPr id="9" name="Номер слайда 8"/>
          <p:cNvSpPr>
            <a:spLocks noGrp="1"/>
          </p:cNvSpPr>
          <p:nvPr>
            <p:ph type="sldNum" sz="quarter" idx="15"/>
          </p:nvPr>
        </p:nvSpPr>
        <p:spPr/>
        <p:txBody>
          <a:bodyPr rtlCol="0"/>
          <a:lstStyle/>
          <a:p>
            <a:fld id="{B0E06128-7D5C-44AE-BFDA-0AA16784FAA9}"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5E21C14-99E1-45CE-80D5-2DF8407B13FE}" type="datetimeFigureOut">
              <a:rPr lang="ru-RU" smtClean="0"/>
              <a:pPr/>
              <a:t>01.03.2017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0E06128-7D5C-44AE-BFDA-0AA16784FAA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5E21C14-99E1-45CE-80D5-2DF8407B13FE}" type="datetimeFigureOut">
              <a:rPr lang="ru-RU" smtClean="0"/>
              <a:pPr/>
              <a:t>01.03.2017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E06128-7D5C-44AE-BFDA-0AA16784FAA9}"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5E21C14-99E1-45CE-80D5-2DF8407B13FE}" type="datetimeFigureOut">
              <a:rPr lang="ru-RU" smtClean="0"/>
              <a:pPr/>
              <a:t>01.03.2017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0E06128-7D5C-44AE-BFDA-0AA16784FAA9}"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5E21C14-99E1-45CE-80D5-2DF8407B13FE}" type="datetimeFigureOut">
              <a:rPr lang="ru-RU" smtClean="0"/>
              <a:pPr/>
              <a:t>01.03.2017</a:t>
            </a:fld>
            <a:endParaRPr lang="ru-RU"/>
          </a:p>
        </p:txBody>
      </p:sp>
      <p:sp>
        <p:nvSpPr>
          <p:cNvPr id="7" name="Номер слайда 6"/>
          <p:cNvSpPr>
            <a:spLocks noGrp="1"/>
          </p:cNvSpPr>
          <p:nvPr>
            <p:ph type="sldNum" sz="quarter" idx="11"/>
          </p:nvPr>
        </p:nvSpPr>
        <p:spPr/>
        <p:txBody>
          <a:bodyPr rtlCol="0"/>
          <a:lstStyle/>
          <a:p>
            <a:fld id="{B0E06128-7D5C-44AE-BFDA-0AA16784FAA9}"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5E21C14-99E1-45CE-80D5-2DF8407B13FE}" type="datetimeFigureOut">
              <a:rPr lang="ru-RU" smtClean="0"/>
              <a:pPr/>
              <a:t>01.03.2017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0E06128-7D5C-44AE-BFDA-0AA16784FA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5E21C14-99E1-45CE-80D5-2DF8407B13FE}" type="datetimeFigureOut">
              <a:rPr lang="ru-RU" smtClean="0"/>
              <a:pPr/>
              <a:t>01.03.2017</a:t>
            </a:fld>
            <a:endParaRPr lang="ru-RU"/>
          </a:p>
        </p:txBody>
      </p:sp>
      <p:sp>
        <p:nvSpPr>
          <p:cNvPr id="22" name="Номер слайда 21"/>
          <p:cNvSpPr>
            <a:spLocks noGrp="1"/>
          </p:cNvSpPr>
          <p:nvPr>
            <p:ph type="sldNum" sz="quarter" idx="15"/>
          </p:nvPr>
        </p:nvSpPr>
        <p:spPr/>
        <p:txBody>
          <a:bodyPr rtlCol="0"/>
          <a:lstStyle/>
          <a:p>
            <a:fld id="{B0E06128-7D5C-44AE-BFDA-0AA16784FAA9}"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5E21C14-99E1-45CE-80D5-2DF8407B13FE}" type="datetimeFigureOut">
              <a:rPr lang="ru-RU" smtClean="0"/>
              <a:pPr/>
              <a:t>01.03.2017</a:t>
            </a:fld>
            <a:endParaRPr lang="ru-RU"/>
          </a:p>
        </p:txBody>
      </p:sp>
      <p:sp>
        <p:nvSpPr>
          <p:cNvPr id="18" name="Номер слайда 17"/>
          <p:cNvSpPr>
            <a:spLocks noGrp="1"/>
          </p:cNvSpPr>
          <p:nvPr>
            <p:ph type="sldNum" sz="quarter" idx="11"/>
          </p:nvPr>
        </p:nvSpPr>
        <p:spPr/>
        <p:txBody>
          <a:bodyPr rtlCol="0"/>
          <a:lstStyle/>
          <a:p>
            <a:fld id="{B0E06128-7D5C-44AE-BFDA-0AA16784FAA9}"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5E21C14-99E1-45CE-80D5-2DF8407B13FE}" type="datetimeFigureOut">
              <a:rPr lang="ru-RU" smtClean="0"/>
              <a:pPr/>
              <a:t>01.03.2017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0E06128-7D5C-44AE-BFDA-0AA16784FA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14290"/>
            <a:ext cx="6172200" cy="1071570"/>
          </a:xfrm>
        </p:spPr>
        <p:txBody>
          <a:bodyPr>
            <a:normAutofit/>
          </a:bodyPr>
          <a:lstStyle/>
          <a:p>
            <a:r>
              <a:rPr lang="en-US" sz="4000" b="1" dirty="0">
                <a:solidFill>
                  <a:srgbClr val="FF0000"/>
                </a:solidFill>
                <a:latin typeface="Comic Sans MS" pitchFamily="66" charset="0"/>
              </a:rPr>
              <a:t>The day I was born</a:t>
            </a:r>
            <a:endParaRPr lang="ru-RU" sz="4000" dirty="0">
              <a:solidFill>
                <a:srgbClr val="FF0000"/>
              </a:solidFill>
              <a:latin typeface="Comic Sans MS" pitchFamily="66" charset="0"/>
            </a:endParaRPr>
          </a:p>
        </p:txBody>
      </p:sp>
      <p:sp>
        <p:nvSpPr>
          <p:cNvPr id="3" name="Подзаголовок 2"/>
          <p:cNvSpPr>
            <a:spLocks noGrp="1"/>
          </p:cNvSpPr>
          <p:nvPr>
            <p:ph type="subTitle" idx="1"/>
          </p:nvPr>
        </p:nvSpPr>
        <p:spPr>
          <a:xfrm>
            <a:off x="3286116" y="4929198"/>
            <a:ext cx="5172084" cy="1371600"/>
          </a:xfrm>
        </p:spPr>
        <p:txBody>
          <a:bodyPr>
            <a:normAutofit/>
          </a:bodyPr>
          <a:lstStyle/>
          <a:p>
            <a:r>
              <a:rPr lang="en-US" sz="2400" dirty="0" smtClean="0">
                <a:latin typeface="Comic Sans MS" pitchFamily="66" charset="0"/>
              </a:rPr>
              <a:t>Made by</a:t>
            </a:r>
            <a:r>
              <a:rPr lang="ru-RU" sz="2400" dirty="0" smtClean="0">
                <a:latin typeface="Comic Sans MS" pitchFamily="66" charset="0"/>
              </a:rPr>
              <a:t>:</a:t>
            </a:r>
            <a:r>
              <a:rPr lang="en-US" sz="2400" dirty="0" err="1" smtClean="0">
                <a:latin typeface="Comic Sans MS" pitchFamily="66" charset="0"/>
              </a:rPr>
              <a:t>Kolyan</a:t>
            </a:r>
            <a:r>
              <a:rPr lang="en-US" sz="2400" dirty="0" smtClean="0">
                <a:latin typeface="Comic Sans MS" pitchFamily="66" charset="0"/>
              </a:rPr>
              <a:t> </a:t>
            </a:r>
            <a:r>
              <a:rPr lang="en-US" sz="2400" dirty="0" err="1" smtClean="0">
                <a:latin typeface="Comic Sans MS" pitchFamily="66" charset="0"/>
              </a:rPr>
              <a:t>Anait</a:t>
            </a:r>
            <a:r>
              <a:rPr lang="ru-RU" sz="2400" dirty="0" smtClean="0">
                <a:latin typeface="Comic Sans MS" pitchFamily="66" charset="0"/>
              </a:rPr>
              <a:t> 6”</a:t>
            </a:r>
            <a:r>
              <a:rPr lang="en-US" sz="2400" dirty="0" smtClean="0">
                <a:latin typeface="Comic Sans MS" pitchFamily="66" charset="0"/>
              </a:rPr>
              <a:t>B</a:t>
            </a:r>
            <a:r>
              <a:rPr lang="ru-RU" sz="2400" dirty="0" smtClean="0">
                <a:latin typeface="Comic Sans MS" pitchFamily="66" charset="0"/>
              </a:rPr>
              <a:t>”</a:t>
            </a:r>
            <a:r>
              <a:rPr lang="en-US" sz="2400" dirty="0" smtClean="0">
                <a:latin typeface="Comic Sans MS" pitchFamily="66" charset="0"/>
              </a:rPr>
              <a:t> lyceum </a:t>
            </a:r>
            <a:r>
              <a:rPr lang="ru-RU" sz="2400" dirty="0" smtClean="0">
                <a:latin typeface="Comic Sans MS" pitchFamily="66" charset="0"/>
              </a:rPr>
              <a:t>№329</a:t>
            </a:r>
            <a:r>
              <a:rPr lang="en-US" sz="2400" smtClean="0">
                <a:latin typeface="Comic Sans MS" pitchFamily="66" charset="0"/>
              </a:rPr>
              <a:t> Saint-Petersburg</a:t>
            </a:r>
            <a:endParaRPr lang="ru-RU" sz="2400" dirty="0">
              <a:latin typeface="Comic Sans MS" pitchFamily="66" charset="0"/>
            </a:endParaRPr>
          </a:p>
        </p:txBody>
      </p:sp>
      <p:pic>
        <p:nvPicPr>
          <p:cNvPr id="1026" name="Picture 2" descr="C:\Documents and Settings\Admin\Рабочий стол\kak-zachat-devochku.jpg"/>
          <p:cNvPicPr>
            <a:picLocks noChangeAspect="1" noChangeArrowheads="1"/>
          </p:cNvPicPr>
          <p:nvPr/>
        </p:nvPicPr>
        <p:blipFill>
          <a:blip r:embed="rId2"/>
          <a:srcRect/>
          <a:stretch>
            <a:fillRect/>
          </a:stretch>
        </p:blipFill>
        <p:spPr bwMode="auto">
          <a:xfrm>
            <a:off x="2285985" y="1428736"/>
            <a:ext cx="6692914" cy="342902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000" dirty="0" smtClean="0">
                <a:latin typeface="Comic Sans MS" pitchFamily="66" charset="0"/>
              </a:rPr>
              <a:t>Vera </a:t>
            </a:r>
            <a:r>
              <a:rPr lang="en-US" sz="2000" dirty="0" err="1" smtClean="0">
                <a:latin typeface="Comic Sans MS" pitchFamily="66" charset="0"/>
              </a:rPr>
              <a:t>Zvonoryova</a:t>
            </a:r>
            <a:r>
              <a:rPr lang="en-US" sz="2000" dirty="0" smtClean="0">
                <a:latin typeface="Comic Sans MS" pitchFamily="66" charset="0"/>
              </a:rPr>
              <a:t> (born September 7, 1984  ) is famous Russian tennis player</a:t>
            </a:r>
            <a:r>
              <a:rPr lang="ru-RU" sz="2000" dirty="0" smtClean="0">
                <a:latin typeface="Comic Sans MS" pitchFamily="66" charset="0"/>
              </a:rPr>
              <a:t/>
            </a:r>
            <a:br>
              <a:rPr lang="ru-RU" sz="2000" dirty="0" smtClean="0">
                <a:latin typeface="Comic Sans MS" pitchFamily="66" charset="0"/>
              </a:rPr>
            </a:br>
            <a:endParaRPr lang="ru-RU" sz="2000" dirty="0">
              <a:latin typeface="Comic Sans MS" pitchFamily="66" charset="0"/>
            </a:endParaRPr>
          </a:p>
        </p:txBody>
      </p:sp>
      <p:pic>
        <p:nvPicPr>
          <p:cNvPr id="2050" name="Picture 2" descr="C:\Documents and Settings\Admin\Рабочий стол\e23dbabefc60f15b8b82abdc8e2743a0.jpg"/>
          <p:cNvPicPr>
            <a:picLocks noGrp="1" noChangeAspect="1" noChangeArrowheads="1"/>
          </p:cNvPicPr>
          <p:nvPr>
            <p:ph sz="quarter" idx="1"/>
          </p:nvPr>
        </p:nvPicPr>
        <p:blipFill>
          <a:blip r:embed="rId2"/>
          <a:srcRect/>
          <a:stretch>
            <a:fillRect/>
          </a:stretch>
        </p:blipFill>
        <p:spPr bwMode="auto">
          <a:xfrm>
            <a:off x="928662" y="1428736"/>
            <a:ext cx="6429420" cy="507209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600" dirty="0" smtClean="0">
                <a:latin typeface="Comic Sans MS" pitchFamily="66" charset="0"/>
              </a:rPr>
              <a:t>Elizabeth I</a:t>
            </a:r>
            <a:r>
              <a:rPr lang="en-US" sz="1600" dirty="0" smtClean="0"/>
              <a:t>(born September 7, 1533) </a:t>
            </a:r>
            <a:r>
              <a:rPr lang="ru-RU" sz="1600" dirty="0" smtClean="0">
                <a:latin typeface="Comic Sans MS" pitchFamily="66" charset="0"/>
              </a:rPr>
              <a:t> </a:t>
            </a:r>
            <a:r>
              <a:rPr lang="en-US" sz="1600" dirty="0" smtClean="0">
                <a:latin typeface="Comic Sans MS" pitchFamily="66" charset="0"/>
              </a:rPr>
              <a:t> was queen of England from 1558 until she died in 1603. Her reign was called the Elizabethan Age, a very exciting and glorious period in English history, in which England became an important world power.</a:t>
            </a:r>
            <a:endParaRPr lang="ru-RU" sz="1600" dirty="0">
              <a:latin typeface="Comic Sans MS" pitchFamily="66" charset="0"/>
            </a:endParaRPr>
          </a:p>
        </p:txBody>
      </p:sp>
      <p:pic>
        <p:nvPicPr>
          <p:cNvPr id="1026" name="Picture 2" descr="C:\Documents and Settings\Admin\Рабочий стол\Elizabeth1England1.jpg"/>
          <p:cNvPicPr>
            <a:picLocks noGrp="1" noChangeAspect="1" noChangeArrowheads="1"/>
          </p:cNvPicPr>
          <p:nvPr>
            <p:ph sz="quarter" idx="1"/>
          </p:nvPr>
        </p:nvPicPr>
        <p:blipFill>
          <a:blip r:embed="rId2"/>
          <a:srcRect/>
          <a:stretch>
            <a:fillRect/>
          </a:stretch>
        </p:blipFill>
        <p:spPr bwMode="auto">
          <a:xfrm>
            <a:off x="1643042" y="1571612"/>
            <a:ext cx="4857784" cy="492922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3600" b="1" dirty="0" smtClean="0">
                <a:latin typeface="Comic Sans MS" pitchFamily="66" charset="0"/>
              </a:rPr>
              <a:t>Virgo (24.08-23.09)</a:t>
            </a:r>
            <a:r>
              <a:rPr lang="ru-RU" sz="3600" dirty="0" smtClean="0">
                <a:latin typeface="Comic Sans MS" pitchFamily="66" charset="0"/>
              </a:rPr>
              <a:t/>
            </a:r>
            <a:br>
              <a:rPr lang="ru-RU" sz="3600" dirty="0" smtClean="0">
                <a:latin typeface="Comic Sans MS" pitchFamily="66" charset="0"/>
              </a:rPr>
            </a:br>
            <a:endParaRPr lang="ru-RU" sz="3600" dirty="0">
              <a:latin typeface="Comic Sans MS" pitchFamily="66" charset="0"/>
            </a:endParaRPr>
          </a:p>
        </p:txBody>
      </p:sp>
      <p:sp>
        <p:nvSpPr>
          <p:cNvPr id="3" name="Содержимое 2"/>
          <p:cNvSpPr>
            <a:spLocks noGrp="1"/>
          </p:cNvSpPr>
          <p:nvPr>
            <p:ph sz="quarter" idx="1"/>
          </p:nvPr>
        </p:nvSpPr>
        <p:spPr/>
        <p:txBody>
          <a:bodyPr/>
          <a:lstStyle/>
          <a:p>
            <a:pPr>
              <a:buNone/>
            </a:pPr>
            <a:r>
              <a:rPr lang="en-US" sz="1400" dirty="0" smtClean="0">
                <a:latin typeface="Comic Sans MS" pitchFamily="66" charset="0"/>
              </a:rPr>
              <a:t>People born on September 7-th  are Virgo. I have asked some questions to Virgo in my lyceum (15 students)</a:t>
            </a:r>
            <a:endParaRPr lang="ru-RU" sz="1400" dirty="0" smtClean="0">
              <a:latin typeface="Comic Sans MS" pitchFamily="66" charset="0"/>
            </a:endParaRPr>
          </a:p>
          <a:p>
            <a:r>
              <a:rPr lang="en-US" sz="1400" dirty="0" smtClean="0">
                <a:latin typeface="Comic Sans MS" pitchFamily="66" charset="0"/>
              </a:rPr>
              <a:t>1.What is the most vital value for you?   (reliable or helpful)</a:t>
            </a:r>
            <a:endParaRPr lang="ru-RU" sz="1400" dirty="0" smtClean="0">
              <a:latin typeface="Comic Sans MS" pitchFamily="66" charset="0"/>
            </a:endParaRPr>
          </a:p>
          <a:p>
            <a:r>
              <a:rPr lang="en-US" sz="1400" dirty="0" smtClean="0">
                <a:latin typeface="Comic Sans MS" pitchFamily="66" charset="0"/>
              </a:rPr>
              <a:t>2. Are you a good language learner?</a:t>
            </a:r>
            <a:endParaRPr lang="ru-RU" sz="1400" dirty="0" smtClean="0">
              <a:latin typeface="Comic Sans MS" pitchFamily="66" charset="0"/>
            </a:endParaRPr>
          </a:p>
          <a:p>
            <a:r>
              <a:rPr lang="en-US" sz="1400" dirty="0" smtClean="0">
                <a:latin typeface="Comic Sans MS" pitchFamily="66" charset="0"/>
              </a:rPr>
              <a:t>3. Do you like to read?</a:t>
            </a:r>
            <a:endParaRPr lang="ru-RU" sz="1400" dirty="0" smtClean="0">
              <a:latin typeface="Comic Sans MS" pitchFamily="66" charset="0"/>
            </a:endParaRPr>
          </a:p>
          <a:p>
            <a:endParaRPr lang="ru-RU" dirty="0"/>
          </a:p>
        </p:txBody>
      </p:sp>
      <p:pic>
        <p:nvPicPr>
          <p:cNvPr id="4" name="Рисунок 3" descr="C:\Documents and Settings\Учитель\Рабочий стол\Virgo - Virgo (astrology) - Wikipedia_files\194px-Virgo.svg.png"/>
          <p:cNvPicPr/>
          <p:nvPr/>
        </p:nvPicPr>
        <p:blipFill>
          <a:blip r:embed="rId2"/>
          <a:srcRect/>
          <a:stretch>
            <a:fillRect/>
          </a:stretch>
        </p:blipFill>
        <p:spPr bwMode="auto">
          <a:xfrm>
            <a:off x="6715140" y="214290"/>
            <a:ext cx="955735" cy="1157721"/>
          </a:xfrm>
          <a:prstGeom prst="rect">
            <a:avLst/>
          </a:prstGeom>
          <a:noFill/>
          <a:ln w="9525">
            <a:noFill/>
            <a:miter lim="800000"/>
            <a:headEnd/>
            <a:tailEnd/>
          </a:ln>
        </p:spPr>
      </p:pic>
      <p:pic>
        <p:nvPicPr>
          <p:cNvPr id="5" name="Рисунок 4" descr="88.jpg"/>
          <p:cNvPicPr/>
          <p:nvPr/>
        </p:nvPicPr>
        <p:blipFill>
          <a:blip r:embed="rId3"/>
          <a:stretch>
            <a:fillRect/>
          </a:stretch>
        </p:blipFill>
        <p:spPr>
          <a:xfrm>
            <a:off x="571472" y="3214685"/>
            <a:ext cx="5857916" cy="335758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t>
            </a:r>
            <a:r>
              <a:rPr lang="en-US" sz="1800" dirty="0" smtClean="0">
                <a:latin typeface="Comic Sans MS" pitchFamily="66" charset="0"/>
              </a:rPr>
              <a:t>I enjoyed working on this project. </a:t>
            </a:r>
            <a:r>
              <a:rPr lang="ru-RU" sz="1800" dirty="0" smtClean="0">
                <a:latin typeface="Comic Sans MS" pitchFamily="66" charset="0"/>
              </a:rPr>
              <a:t/>
            </a:r>
            <a:br>
              <a:rPr lang="ru-RU" sz="1800" dirty="0" smtClean="0">
                <a:latin typeface="Comic Sans MS" pitchFamily="66" charset="0"/>
              </a:rPr>
            </a:br>
            <a:r>
              <a:rPr lang="en-US" sz="1800" dirty="0" smtClean="0">
                <a:latin typeface="Comic Sans MS" pitchFamily="66" charset="0"/>
              </a:rPr>
              <a:t>      It was exciting and rather interesting for me. My parents were interested in my project too.   I have found a lot of useful information, a lot </a:t>
            </a:r>
            <a:r>
              <a:rPr lang="en-US" sz="1800" smtClean="0">
                <a:latin typeface="Comic Sans MS" pitchFamily="66" charset="0"/>
              </a:rPr>
              <a:t>of interesting </a:t>
            </a:r>
            <a:r>
              <a:rPr lang="en-US" sz="1800" dirty="0" smtClean="0">
                <a:latin typeface="Comic Sans MS" pitchFamily="66" charset="0"/>
              </a:rPr>
              <a:t>websites and I have learned that the day I was born is a special day in the world history.</a:t>
            </a:r>
            <a:r>
              <a:rPr lang="en-US" sz="1800" i="1" dirty="0" smtClean="0">
                <a:latin typeface="Comic Sans MS" pitchFamily="66" charset="0"/>
              </a:rPr>
              <a:t>      </a:t>
            </a:r>
            <a:endParaRPr lang="ru-RU" sz="1800" dirty="0">
              <a:latin typeface="Comic Sans MS" pitchFamily="66" charset="0"/>
            </a:endParaRPr>
          </a:p>
        </p:txBody>
      </p:sp>
      <p:pic>
        <p:nvPicPr>
          <p:cNvPr id="1026" name="Picture 2" descr="C:\Documents and Settings\Admin\Рабочий стол\Astrological_Chart_--_New_Millennium.svg.png"/>
          <p:cNvPicPr>
            <a:picLocks noGrp="1" noChangeAspect="1" noChangeArrowheads="1"/>
          </p:cNvPicPr>
          <p:nvPr>
            <p:ph sz="quarter" idx="1"/>
          </p:nvPr>
        </p:nvPicPr>
        <p:blipFill>
          <a:blip r:embed="rId2"/>
          <a:srcRect/>
          <a:stretch>
            <a:fillRect/>
          </a:stretch>
        </p:blipFill>
        <p:spPr bwMode="auto">
          <a:xfrm>
            <a:off x="1752600" y="1651000"/>
            <a:ext cx="4876800" cy="47720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6000" b="1" dirty="0" smtClean="0">
                <a:solidFill>
                  <a:srgbClr val="FFC000"/>
                </a:solidFill>
                <a:latin typeface="Comic Sans MS" pitchFamily="66" charset="0"/>
              </a:rPr>
              <a:t>THANK YOU</a:t>
            </a:r>
            <a:endParaRPr lang="ru-RU" sz="6000" b="1" dirty="0">
              <a:solidFill>
                <a:srgbClr val="FFC000"/>
              </a:solidFill>
              <a:latin typeface="Comic Sans MS" pitchFamily="66" charset="0"/>
            </a:endParaRPr>
          </a:p>
        </p:txBody>
      </p:sp>
      <p:pic>
        <p:nvPicPr>
          <p:cNvPr id="1026" name="Picture 2" descr="C:\Documents and Settings\Admin\Рабочий стол\18438272-illustration-of-funny-smiling-emotion-Stock-Photo.jpg"/>
          <p:cNvPicPr>
            <a:picLocks noGrp="1" noChangeAspect="1" noChangeArrowheads="1"/>
          </p:cNvPicPr>
          <p:nvPr>
            <p:ph sz="quarter" idx="1"/>
          </p:nvPr>
        </p:nvPicPr>
        <p:blipFill>
          <a:blip r:embed="rId2"/>
          <a:srcRect/>
          <a:stretch>
            <a:fillRect/>
          </a:stretch>
        </p:blipFill>
        <p:spPr bwMode="auto">
          <a:xfrm>
            <a:off x="785786" y="1500174"/>
            <a:ext cx="6286544" cy="451803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a:bodyPr>
          <a:lstStyle/>
          <a:p>
            <a:r>
              <a:rPr lang="en-US" dirty="0" smtClean="0">
                <a:latin typeface="Comic Sans MS" pitchFamily="66" charset="0"/>
              </a:rPr>
              <a:t> I was born on the 7-th of September in 2004.  As for me it’s my lovely date. We all look forward to autumn. It is a beautiful time of year and the temperature is very pleasant. That day the weather was sunny and calm. But for my family it was the day of expectations. My daddy remembered that he felt the warm wind blowing against him, picking up the golden orange leaves from the ground; the golden and red </a:t>
            </a:r>
            <a:r>
              <a:rPr lang="en-US" dirty="0" err="1" smtClean="0">
                <a:latin typeface="Comic Sans MS" pitchFamily="66" charset="0"/>
              </a:rPr>
              <a:t>colours</a:t>
            </a:r>
            <a:r>
              <a:rPr lang="en-US" dirty="0" smtClean="0">
                <a:latin typeface="Comic Sans MS" pitchFamily="66" charset="0"/>
              </a:rPr>
              <a:t> fly about like a fire. I was born…  My mummy was happy.  She called me “Black piglet”, my sister </a:t>
            </a:r>
            <a:r>
              <a:rPr lang="en-US" dirty="0" smtClean="0">
                <a:latin typeface="Comic Sans MS" pitchFamily="66" charset="0"/>
              </a:rPr>
              <a:t> jumped, cried, clapp</a:t>
            </a:r>
            <a:r>
              <a:rPr lang="en-US" dirty="0" smtClean="0">
                <a:latin typeface="Comic Sans MS" pitchFamily="66" charset="0"/>
              </a:rPr>
              <a:t>ed…</a:t>
            </a:r>
            <a:endParaRPr lang="ru-RU" dirty="0" smtClean="0">
              <a:latin typeface="Comic Sans MS" pitchFamily="66" charset="0"/>
            </a:endParaRPr>
          </a:p>
          <a:p>
            <a:endParaRPr lang="ru-RU" dirty="0">
              <a:latin typeface="Comic Sans MS" pitchFamily="66" charset="0"/>
            </a:endParaRPr>
          </a:p>
        </p:txBody>
      </p:sp>
      <p:pic>
        <p:nvPicPr>
          <p:cNvPr id="1026" name="Picture 2" descr="C:\Documents and Settings\Admin\Рабочий стол\17823468.gif"/>
          <p:cNvPicPr>
            <a:picLocks noChangeAspect="1" noChangeArrowheads="1" noCrop="1"/>
          </p:cNvPicPr>
          <p:nvPr/>
        </p:nvPicPr>
        <p:blipFill>
          <a:blip r:embed="rId2"/>
          <a:srcRect/>
          <a:stretch>
            <a:fillRect/>
          </a:stretch>
        </p:blipFill>
        <p:spPr bwMode="auto">
          <a:xfrm>
            <a:off x="142844" y="142853"/>
            <a:ext cx="8501122" cy="135732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5400" dirty="0" smtClean="0">
                <a:latin typeface="Comic Sans MS" pitchFamily="66" charset="0"/>
              </a:rPr>
              <a:t>My happy Family</a:t>
            </a:r>
            <a:endParaRPr lang="ru-RU" sz="5400" dirty="0">
              <a:latin typeface="Comic Sans MS" pitchFamily="66" charset="0"/>
            </a:endParaRPr>
          </a:p>
        </p:txBody>
      </p:sp>
      <p:pic>
        <p:nvPicPr>
          <p:cNvPr id="2050" name="Picture 2" descr="C:\Documents and Settings\Admin\Рабочий стол\13521_0-450x450.jpg"/>
          <p:cNvPicPr>
            <a:picLocks noGrp="1" noChangeAspect="1" noChangeArrowheads="1"/>
          </p:cNvPicPr>
          <p:nvPr>
            <p:ph sz="quarter" idx="1"/>
          </p:nvPr>
        </p:nvPicPr>
        <p:blipFill>
          <a:blip r:embed="rId2"/>
          <a:srcRect/>
          <a:stretch>
            <a:fillRect/>
          </a:stretch>
        </p:blipFill>
        <p:spPr bwMode="auto">
          <a:xfrm>
            <a:off x="1754187" y="1600200"/>
            <a:ext cx="4873625" cy="48736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1400" b="1" dirty="0" smtClean="0">
                <a:latin typeface="Comic Sans MS" pitchFamily="66" charset="0"/>
              </a:rPr>
              <a:t>The Purpose</a:t>
            </a:r>
            <a:r>
              <a:rPr lang="en-US" sz="1400" dirty="0" smtClean="0">
                <a:latin typeface="Comic Sans MS" pitchFamily="66" charset="0"/>
              </a:rPr>
              <a:t> of my work is: to tell about</a:t>
            </a:r>
            <a:r>
              <a:rPr lang="en-US" sz="1400" b="1" dirty="0" smtClean="0">
                <a:latin typeface="Comic Sans MS" pitchFamily="66" charset="0"/>
              </a:rPr>
              <a:t> </a:t>
            </a:r>
            <a:r>
              <a:rPr lang="en-US" sz="1400" dirty="0" smtClean="0">
                <a:latin typeface="Comic Sans MS" pitchFamily="66" charset="0"/>
              </a:rPr>
              <a:t>the most interesting events on the 7-th of September                  </a:t>
            </a:r>
            <a:r>
              <a:rPr lang="ru-RU" sz="1400" dirty="0" smtClean="0">
                <a:latin typeface="Comic Sans MS" pitchFamily="66" charset="0"/>
              </a:rPr>
              <a:t/>
            </a:r>
            <a:br>
              <a:rPr lang="ru-RU" sz="1400" dirty="0" smtClean="0">
                <a:latin typeface="Comic Sans MS" pitchFamily="66" charset="0"/>
              </a:rPr>
            </a:br>
            <a:r>
              <a:rPr lang="en-US" sz="1400" b="1" dirty="0" smtClean="0">
                <a:latin typeface="Comic Sans MS" pitchFamily="66" charset="0"/>
              </a:rPr>
              <a:t>Tasks are:  </a:t>
            </a:r>
            <a:r>
              <a:rPr lang="en-US" sz="1400" dirty="0" smtClean="0">
                <a:latin typeface="Comic Sans MS" pitchFamily="66" charset="0"/>
              </a:rPr>
              <a:t>1) to learn more about different events of this day </a:t>
            </a:r>
            <a:r>
              <a:rPr lang="ru-RU" sz="1400" dirty="0" smtClean="0">
                <a:latin typeface="Comic Sans MS" pitchFamily="66" charset="0"/>
              </a:rPr>
              <a:t/>
            </a:r>
            <a:br>
              <a:rPr lang="ru-RU" sz="1400" dirty="0" smtClean="0">
                <a:latin typeface="Comic Sans MS" pitchFamily="66" charset="0"/>
              </a:rPr>
            </a:br>
            <a:r>
              <a:rPr lang="en-US" sz="1400" dirty="0" smtClean="0">
                <a:latin typeface="Comic Sans MS" pitchFamily="66" charset="0"/>
              </a:rPr>
              <a:t>                    2) to compare          3) to make conclusion</a:t>
            </a:r>
            <a:r>
              <a:rPr lang="ru-RU" sz="1400" dirty="0" smtClean="0">
                <a:latin typeface="Comic Sans MS" pitchFamily="66" charset="0"/>
              </a:rPr>
              <a:t/>
            </a:r>
            <a:br>
              <a:rPr lang="ru-RU" sz="1400" dirty="0" smtClean="0">
                <a:latin typeface="Comic Sans MS" pitchFamily="66" charset="0"/>
              </a:rPr>
            </a:br>
            <a:endParaRPr lang="ru-RU" sz="1400" dirty="0">
              <a:latin typeface="Comic Sans MS" pitchFamily="66" charset="0"/>
            </a:endParaRPr>
          </a:p>
        </p:txBody>
      </p:sp>
      <p:sp>
        <p:nvSpPr>
          <p:cNvPr id="3" name="Содержимое 2"/>
          <p:cNvSpPr>
            <a:spLocks noGrp="1"/>
          </p:cNvSpPr>
          <p:nvPr>
            <p:ph sz="quarter" idx="1"/>
          </p:nvPr>
        </p:nvSpPr>
        <p:spPr/>
        <p:txBody>
          <a:bodyPr>
            <a:normAutofit/>
          </a:bodyPr>
          <a:lstStyle/>
          <a:p>
            <a:r>
              <a:rPr lang="en-US" sz="1600" dirty="0" smtClean="0">
                <a:latin typeface="Comic Sans MS" pitchFamily="66" charset="0"/>
              </a:rPr>
              <a:t>Historical events:</a:t>
            </a:r>
            <a:endParaRPr lang="ru-RU" sz="1600" dirty="0" smtClean="0">
              <a:latin typeface="Comic Sans MS" pitchFamily="66" charset="0"/>
            </a:endParaRPr>
          </a:p>
          <a:p>
            <a:pPr>
              <a:buNone/>
            </a:pPr>
            <a:r>
              <a:rPr lang="en-US" sz="1600" dirty="0" smtClean="0">
                <a:latin typeface="Comic Sans MS" pitchFamily="66" charset="0"/>
              </a:rPr>
              <a:t>1945</a:t>
            </a:r>
            <a:endParaRPr lang="ru-RU" sz="1600" dirty="0" smtClean="0">
              <a:latin typeface="Comic Sans MS" pitchFamily="66" charset="0"/>
            </a:endParaRPr>
          </a:p>
          <a:p>
            <a:pPr fontAlgn="base">
              <a:buNone/>
            </a:pPr>
            <a:r>
              <a:rPr lang="en-US" sz="1600" dirty="0" smtClean="0">
                <a:latin typeface="Comic Sans MS" pitchFamily="66" charset="0"/>
              </a:rPr>
              <a:t>Berlin Victory Parade of 1945 </a:t>
            </a:r>
            <a:endParaRPr lang="ru-RU" sz="1600" dirty="0" smtClean="0">
              <a:latin typeface="Comic Sans MS" pitchFamily="66" charset="0"/>
            </a:endParaRPr>
          </a:p>
          <a:p>
            <a:pPr>
              <a:buNone/>
            </a:pPr>
            <a:r>
              <a:rPr lang="en-US" sz="1600" dirty="0" smtClean="0">
                <a:latin typeface="Comic Sans MS" pitchFamily="66" charset="0"/>
              </a:rPr>
              <a:t>    The Berlin victory parade was held on this day by the Allied Forces to celebrate their victory over Germany. The parade was held in the capital of Nazi Germany, in Berlin, soon after World War II, with Soviet Union, United States, United Kingdom and France being the participating countries</a:t>
            </a:r>
            <a:endParaRPr lang="ru-RU" sz="1600" dirty="0" smtClean="0">
              <a:latin typeface="Comic Sans MS" pitchFamily="66" charset="0"/>
            </a:endParaRPr>
          </a:p>
          <a:p>
            <a:pPr>
              <a:buNone/>
            </a:pPr>
            <a:endParaRPr lang="ru-RU" sz="1600" dirty="0" smtClean="0">
              <a:latin typeface="Comic Sans MS" pitchFamily="66" charset="0"/>
            </a:endParaRPr>
          </a:p>
          <a:p>
            <a:pPr>
              <a:buNone/>
            </a:pPr>
            <a:endParaRPr lang="ru-RU" sz="1600" dirty="0" smtClean="0">
              <a:latin typeface="Comic Sans MS" pitchFamily="66" charset="0"/>
            </a:endParaRPr>
          </a:p>
          <a:p>
            <a:pPr>
              <a:buNone/>
            </a:pPr>
            <a:endParaRPr lang="ru-RU" sz="1600" dirty="0">
              <a:latin typeface="Comic Sans MS" pitchFamily="66" charset="0"/>
            </a:endParaRPr>
          </a:p>
        </p:txBody>
      </p:sp>
      <p:pic>
        <p:nvPicPr>
          <p:cNvPr id="1026" name="Picture 2" descr="C:\Documents and Settings\Admin\Рабочий стол\Eid_251_10_berlin-victory.jpg"/>
          <p:cNvPicPr>
            <a:picLocks noChangeAspect="1" noChangeArrowheads="1"/>
          </p:cNvPicPr>
          <p:nvPr/>
        </p:nvPicPr>
        <p:blipFill>
          <a:blip r:embed="rId2"/>
          <a:srcRect/>
          <a:stretch>
            <a:fillRect/>
          </a:stretch>
        </p:blipFill>
        <p:spPr bwMode="auto">
          <a:xfrm>
            <a:off x="642910" y="3786190"/>
            <a:ext cx="7500990" cy="292895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1300" dirty="0" smtClean="0">
                <a:latin typeface="Comic Sans MS" pitchFamily="66" charset="0"/>
              </a:rPr>
              <a:t>1776 </a:t>
            </a:r>
            <a:r>
              <a:rPr lang="ru-RU" sz="1300" dirty="0" smtClean="0">
                <a:latin typeface="Comic Sans MS" pitchFamily="66" charset="0"/>
              </a:rPr>
              <a:t/>
            </a:r>
            <a:br>
              <a:rPr lang="ru-RU" sz="1300" dirty="0" smtClean="0">
                <a:latin typeface="Comic Sans MS" pitchFamily="66" charset="0"/>
              </a:rPr>
            </a:br>
            <a:r>
              <a:rPr lang="en-US" sz="1300" dirty="0" smtClean="0">
                <a:latin typeface="Comic Sans MS" pitchFamily="66" charset="0"/>
              </a:rPr>
              <a:t>World’s First Submarine Attack Launched</a:t>
            </a:r>
            <a:r>
              <a:rPr lang="ru-RU" sz="1300" dirty="0" smtClean="0">
                <a:latin typeface="Comic Sans MS" pitchFamily="66" charset="0"/>
              </a:rPr>
              <a:t/>
            </a:r>
            <a:br>
              <a:rPr lang="ru-RU" sz="1300" dirty="0" smtClean="0">
                <a:latin typeface="Comic Sans MS" pitchFamily="66" charset="0"/>
              </a:rPr>
            </a:br>
            <a:r>
              <a:rPr lang="en-US" sz="1300" dirty="0" smtClean="0">
                <a:latin typeface="Comic Sans MS" pitchFamily="66" charset="0"/>
              </a:rPr>
              <a:t>On this day, during the American Revolutionary War, Ezra Lee, an American colonial soldier, commanding the 'Turtle' submarine attempted to time bomb to the hull of British Admiral Richard Howe’s flagship 'Eagle' in New York Harbor. It was the first use of a submarine in warfare</a:t>
            </a:r>
            <a:r>
              <a:rPr lang="en-US" sz="1400" dirty="0" smtClean="0"/>
              <a:t>.</a:t>
            </a:r>
            <a:r>
              <a:rPr lang="ru-RU" sz="1400" dirty="0" smtClean="0"/>
              <a:t/>
            </a:r>
            <a:br>
              <a:rPr lang="ru-RU" sz="1400" dirty="0" smtClean="0"/>
            </a:br>
            <a:endParaRPr lang="ru-RU" sz="1400" dirty="0">
              <a:latin typeface="Comic Sans MS" pitchFamily="66" charset="0"/>
            </a:endParaRPr>
          </a:p>
        </p:txBody>
      </p:sp>
      <p:pic>
        <p:nvPicPr>
          <p:cNvPr id="2050" name="Picture 2" descr="C:\Documents and Settings\Admin\Рабочий стол\Eid_251_18_first-submarine.jpg"/>
          <p:cNvPicPr>
            <a:picLocks noGrp="1" noChangeAspect="1" noChangeArrowheads="1"/>
          </p:cNvPicPr>
          <p:nvPr>
            <p:ph sz="quarter" idx="1"/>
          </p:nvPr>
        </p:nvPicPr>
        <p:blipFill>
          <a:blip r:embed="rId2"/>
          <a:srcRect/>
          <a:stretch>
            <a:fillRect/>
          </a:stretch>
        </p:blipFill>
        <p:spPr bwMode="auto">
          <a:xfrm>
            <a:off x="714348" y="1285860"/>
            <a:ext cx="6500858" cy="528641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7467600" cy="1203348"/>
          </a:xfrm>
        </p:spPr>
        <p:txBody>
          <a:bodyPr>
            <a:noAutofit/>
          </a:bodyPr>
          <a:lstStyle/>
          <a:p>
            <a:pPr fontAlgn="base"/>
            <a:r>
              <a:rPr lang="en-US" sz="1200" dirty="0" smtClean="0">
                <a:latin typeface="Comic Sans MS" pitchFamily="66" charset="0"/>
              </a:rPr>
              <a:t>1812</a:t>
            </a:r>
            <a:r>
              <a:rPr lang="ru-RU" sz="1200" dirty="0" smtClean="0">
                <a:latin typeface="Comic Sans MS" pitchFamily="66" charset="0"/>
              </a:rPr>
              <a:t/>
            </a:r>
            <a:br>
              <a:rPr lang="ru-RU" sz="1200" dirty="0" smtClean="0">
                <a:latin typeface="Comic Sans MS" pitchFamily="66" charset="0"/>
              </a:rPr>
            </a:br>
            <a:r>
              <a:rPr lang="en-US" sz="1200" dirty="0" smtClean="0">
                <a:latin typeface="Comic Sans MS" pitchFamily="66" charset="0"/>
              </a:rPr>
              <a:t>Battle of Borodino</a:t>
            </a:r>
            <a:r>
              <a:rPr lang="ru-RU" sz="1200" dirty="0" smtClean="0">
                <a:latin typeface="Comic Sans MS" pitchFamily="66" charset="0"/>
              </a:rPr>
              <a:t/>
            </a:r>
            <a:br>
              <a:rPr lang="ru-RU" sz="1200" dirty="0" smtClean="0">
                <a:latin typeface="Comic Sans MS" pitchFamily="66" charset="0"/>
              </a:rPr>
            </a:br>
            <a:r>
              <a:rPr lang="en-US" sz="1100" dirty="0" smtClean="0">
                <a:latin typeface="Comic Sans MS" pitchFamily="66" charset="0"/>
              </a:rPr>
              <a:t>The Battle of Borodino took place this day. It was one of the most </a:t>
            </a:r>
            <a:r>
              <a:rPr lang="en-US" sz="1100" dirty="0" smtClean="0">
                <a:latin typeface="Comic Sans MS" pitchFamily="66" charset="0"/>
              </a:rPr>
              <a:t>famous</a:t>
            </a:r>
            <a:r>
              <a:rPr lang="en-US" sz="1100" dirty="0" smtClean="0">
                <a:latin typeface="Comic Sans MS" pitchFamily="66" charset="0"/>
              </a:rPr>
              <a:t> </a:t>
            </a:r>
            <a:r>
              <a:rPr lang="en-US" sz="1100" dirty="0" smtClean="0">
                <a:latin typeface="Comic Sans MS" pitchFamily="66" charset="0"/>
              </a:rPr>
              <a:t>battles of the Napoleonic wars and was fought between the French army and the Russians during the French invasion of Russia. The battle went a long way in reducing Napoleon’s power and also in reducing the size of his empire.</a:t>
            </a:r>
            <a:r>
              <a:rPr lang="ru-RU" sz="1100" dirty="0" smtClean="0">
                <a:latin typeface="Comic Sans MS" pitchFamily="66" charset="0"/>
              </a:rPr>
              <a:t/>
            </a:r>
            <a:br>
              <a:rPr lang="ru-RU" sz="1100" dirty="0" smtClean="0">
                <a:latin typeface="Comic Sans MS" pitchFamily="66" charset="0"/>
              </a:rPr>
            </a:br>
            <a:r>
              <a:rPr lang="en-US" sz="1100" dirty="0" smtClean="0">
                <a:latin typeface="Comic Sans MS" pitchFamily="66" charset="0"/>
              </a:rPr>
              <a:t> </a:t>
            </a:r>
            <a:r>
              <a:rPr lang="ru-RU" sz="1050" dirty="0" smtClean="0"/>
              <a:t/>
            </a:r>
            <a:br>
              <a:rPr lang="ru-RU" sz="1050" dirty="0" smtClean="0"/>
            </a:br>
            <a:endParaRPr lang="ru-RU" sz="1050" dirty="0"/>
          </a:p>
        </p:txBody>
      </p:sp>
      <p:pic>
        <p:nvPicPr>
          <p:cNvPr id="3074" name="Picture 2" descr="C:\Documents and Settings\Admin\Рабочий стол\Eid_251_20_battle-of-borodino.jpg"/>
          <p:cNvPicPr>
            <a:picLocks noGrp="1" noChangeAspect="1" noChangeArrowheads="1"/>
          </p:cNvPicPr>
          <p:nvPr>
            <p:ph sz="quarter" idx="1"/>
          </p:nvPr>
        </p:nvPicPr>
        <p:blipFill>
          <a:blip r:embed="rId2"/>
          <a:srcRect/>
          <a:stretch>
            <a:fillRect/>
          </a:stretch>
        </p:blipFill>
        <p:spPr bwMode="auto">
          <a:xfrm>
            <a:off x="285720" y="1071546"/>
            <a:ext cx="7858180" cy="557216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base"/>
            <a:r>
              <a:rPr lang="en-US" sz="2800" dirty="0" smtClean="0">
                <a:latin typeface="Comic Sans MS" pitchFamily="66" charset="0"/>
              </a:rPr>
              <a:t>1630</a:t>
            </a:r>
            <a:r>
              <a:rPr lang="ru-RU" sz="2800" dirty="0" smtClean="0">
                <a:latin typeface="Comic Sans MS" pitchFamily="66" charset="0"/>
              </a:rPr>
              <a:t/>
            </a:r>
            <a:br>
              <a:rPr lang="ru-RU" sz="2800" dirty="0" smtClean="0">
                <a:latin typeface="Comic Sans MS" pitchFamily="66" charset="0"/>
              </a:rPr>
            </a:br>
            <a:r>
              <a:rPr lang="en-US" sz="2800" dirty="0" smtClean="0">
                <a:latin typeface="Comic Sans MS" pitchFamily="66" charset="0"/>
              </a:rPr>
              <a:t>City of Boston was founded</a:t>
            </a:r>
            <a:r>
              <a:rPr lang="ru-RU" sz="2800" dirty="0" smtClean="0">
                <a:latin typeface="Comic Sans MS" pitchFamily="66" charset="0"/>
              </a:rPr>
              <a:t/>
            </a:r>
            <a:br>
              <a:rPr lang="ru-RU" sz="2800" dirty="0" smtClean="0">
                <a:latin typeface="Comic Sans MS" pitchFamily="66" charset="0"/>
              </a:rPr>
            </a:br>
            <a:endParaRPr lang="ru-RU" sz="2800" dirty="0">
              <a:latin typeface="Comic Sans MS" pitchFamily="66" charset="0"/>
            </a:endParaRPr>
          </a:p>
        </p:txBody>
      </p:sp>
      <p:pic>
        <p:nvPicPr>
          <p:cNvPr id="4098" name="Picture 2" descr="C:\Documents and Settings\Admin\Рабочий стол\Eid_251_40_city-of-boston.jpg"/>
          <p:cNvPicPr>
            <a:picLocks noGrp="1" noChangeAspect="1" noChangeArrowheads="1"/>
          </p:cNvPicPr>
          <p:nvPr>
            <p:ph sz="quarter" idx="1"/>
          </p:nvPr>
        </p:nvPicPr>
        <p:blipFill>
          <a:blip r:embed="rId2"/>
          <a:srcRect/>
          <a:stretch>
            <a:fillRect/>
          </a:stretch>
        </p:blipFill>
        <p:spPr bwMode="auto">
          <a:xfrm>
            <a:off x="500034" y="1214422"/>
            <a:ext cx="7643866" cy="500065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1400" dirty="0" smtClean="0"/>
              <a:t> </a:t>
            </a:r>
            <a:r>
              <a:rPr lang="ru-RU" sz="1400" dirty="0" smtClean="0"/>
              <a:t/>
            </a:r>
            <a:br>
              <a:rPr lang="ru-RU" sz="1400" dirty="0" smtClean="0"/>
            </a:br>
            <a:r>
              <a:rPr lang="en-US" sz="1400" dirty="0" smtClean="0"/>
              <a:t> </a:t>
            </a:r>
            <a:r>
              <a:rPr lang="ru-RU" sz="1400" dirty="0" smtClean="0"/>
              <a:t/>
            </a:r>
            <a:br>
              <a:rPr lang="ru-RU" sz="1400" dirty="0" smtClean="0"/>
            </a:br>
            <a:r>
              <a:rPr lang="en-US" sz="1400" dirty="0" smtClean="0">
                <a:latin typeface="Comic Sans MS" pitchFamily="66" charset="0"/>
              </a:rPr>
              <a:t>1813</a:t>
            </a:r>
            <a:r>
              <a:rPr lang="ru-RU" sz="1400" dirty="0" smtClean="0">
                <a:latin typeface="Comic Sans MS" pitchFamily="66" charset="0"/>
              </a:rPr>
              <a:t/>
            </a:r>
            <a:br>
              <a:rPr lang="ru-RU" sz="1400" dirty="0" smtClean="0">
                <a:latin typeface="Comic Sans MS" pitchFamily="66" charset="0"/>
              </a:rPr>
            </a:br>
            <a:r>
              <a:rPr lang="en-US" sz="1400" dirty="0" smtClean="0">
                <a:latin typeface="Comic Sans MS" pitchFamily="66" charset="0"/>
              </a:rPr>
              <a:t>Unites States Nicknamed Uncle Sam</a:t>
            </a:r>
            <a:r>
              <a:rPr lang="ru-RU" sz="1400" dirty="0" smtClean="0">
                <a:latin typeface="Comic Sans MS" pitchFamily="66" charset="0"/>
              </a:rPr>
              <a:t/>
            </a:r>
            <a:br>
              <a:rPr lang="ru-RU" sz="1400" dirty="0" smtClean="0">
                <a:latin typeface="Comic Sans MS" pitchFamily="66" charset="0"/>
              </a:rPr>
            </a:br>
            <a:r>
              <a:rPr lang="en-US" sz="1400" dirty="0" smtClean="0">
                <a:latin typeface="Comic Sans MS" pitchFamily="66" charset="0"/>
              </a:rPr>
              <a:t>On this day in 1813, the United States of America got its famous nickname of “Uncle Sam”. The name was derived by a man named Samuel Wilson, who was a meat packer from the state of New York who supplied beef to the United States Army.</a:t>
            </a:r>
            <a:endParaRPr lang="ru-RU" sz="1400" dirty="0">
              <a:latin typeface="Comic Sans MS" pitchFamily="66" charset="0"/>
            </a:endParaRPr>
          </a:p>
        </p:txBody>
      </p:sp>
      <p:pic>
        <p:nvPicPr>
          <p:cNvPr id="1026" name="Picture 2" descr="C:\Documents and Settings\Admin\Рабочий стол\Eid_251_41_unites-states.jpg"/>
          <p:cNvPicPr>
            <a:picLocks noGrp="1" noChangeAspect="1" noChangeArrowheads="1"/>
          </p:cNvPicPr>
          <p:nvPr>
            <p:ph sz="quarter" idx="1"/>
          </p:nvPr>
        </p:nvPicPr>
        <p:blipFill>
          <a:blip r:embed="rId2"/>
          <a:srcRect/>
          <a:stretch>
            <a:fillRect/>
          </a:stretch>
        </p:blipFill>
        <p:spPr bwMode="auto">
          <a:xfrm>
            <a:off x="500034" y="1500174"/>
            <a:ext cx="7358114" cy="514353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400" b="1" dirty="0" smtClean="0">
                <a:latin typeface="Comic Sans MS" pitchFamily="66" charset="0"/>
              </a:rPr>
              <a:t>Gloria Gaynor</a:t>
            </a:r>
            <a:r>
              <a:rPr lang="en-US" sz="2400" dirty="0" smtClean="0">
                <a:latin typeface="Comic Sans MS" pitchFamily="66" charset="0"/>
              </a:rPr>
              <a:t> (born September 7, 1949) is an American </a:t>
            </a:r>
            <a:r>
              <a:rPr lang="en-US" sz="2400" dirty="0" smtClean="0">
                <a:solidFill>
                  <a:schemeClr val="tx1"/>
                </a:solidFill>
                <a:latin typeface="Comic Sans MS" pitchFamily="66" charset="0"/>
              </a:rPr>
              <a:t>singer</a:t>
            </a:r>
            <a:endParaRPr lang="ru-RU" sz="2400" dirty="0">
              <a:solidFill>
                <a:schemeClr val="tx1"/>
              </a:solidFill>
              <a:latin typeface="Comic Sans MS" pitchFamily="66" charset="0"/>
            </a:endParaRPr>
          </a:p>
        </p:txBody>
      </p:sp>
      <p:pic>
        <p:nvPicPr>
          <p:cNvPr id="1026" name="Picture 2" descr="C:\Documents and Settings\Admin\Рабочий стол\3fa21104da8b2a5a11a95f41d75f01ec.jpg"/>
          <p:cNvPicPr>
            <a:picLocks noGrp="1" noChangeAspect="1" noChangeArrowheads="1"/>
          </p:cNvPicPr>
          <p:nvPr>
            <p:ph sz="quarter" idx="1"/>
          </p:nvPr>
        </p:nvPicPr>
        <p:blipFill>
          <a:blip r:embed="rId2"/>
          <a:srcRect/>
          <a:stretch>
            <a:fillRect/>
          </a:stretch>
        </p:blipFill>
        <p:spPr bwMode="auto">
          <a:xfrm>
            <a:off x="1214414" y="1428737"/>
            <a:ext cx="5786478" cy="521497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85</TotalTime>
  <Words>366</Words>
  <Application>Microsoft Office PowerPoint</Application>
  <PresentationFormat>Экран (4:3)</PresentationFormat>
  <Paragraphs>24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Эркер</vt:lpstr>
      <vt:lpstr>The day I was born</vt:lpstr>
      <vt:lpstr>Слайд 2</vt:lpstr>
      <vt:lpstr>My happy Family</vt:lpstr>
      <vt:lpstr>The Purpose of my work is: to tell about the most interesting events on the 7-th of September                   Tasks are:  1) to learn more about different events of this day                      2) to compare          3) to make conclusion </vt:lpstr>
      <vt:lpstr>1776  World’s First Submarine Attack Launched On this day, during the American Revolutionary War, Ezra Lee, an American colonial soldier, commanding the 'Turtle' submarine attempted to time bomb to the hull of British Admiral Richard Howe’s flagship 'Eagle' in New York Harbor. It was the first use of a submarine in warfare. </vt:lpstr>
      <vt:lpstr>1812 Battle of Borodino The Battle of Borodino took place this day. It was one of the most famous battles of the Napoleonic wars and was fought between the French army and the Russians during the French invasion of Russia. The battle went a long way in reducing Napoleon’s power and also in reducing the size of his empire.   </vt:lpstr>
      <vt:lpstr>1630 City of Boston was founded </vt:lpstr>
      <vt:lpstr>    1813 Unites States Nicknamed Uncle Sam On this day in 1813, the United States of America got its famous nickname of “Uncle Sam”. The name was derived by a man named Samuel Wilson, who was a meat packer from the state of New York who supplied beef to the United States Army.</vt:lpstr>
      <vt:lpstr>Gloria Gaynor (born September 7, 1949) is an American singer</vt:lpstr>
      <vt:lpstr>Vera Zvonoryova (born September 7, 1984  ) is famous Russian tennis player </vt:lpstr>
      <vt:lpstr>Elizabeth I(born September 7, 1533)   was queen of England from 1558 until she died in 1603. Her reign was called the Elizabethan Age, a very exciting and glorious period in English history, in which England became an important world power.</vt:lpstr>
      <vt:lpstr>Virgo (24.08-23.09) </vt:lpstr>
      <vt:lpstr>  I enjoyed working on this project.        It was exciting and rather interesting for me. My parents were interested in my project too.   I have found a lot of useful information, a lot of interesting websites and I have learned that the day I was born is a special day in the world history.      </vt:lpstr>
      <vt:lpstr>THANK YOU</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day I was born</dc:title>
  <dc:creator>Admin</dc:creator>
  <cp:lastModifiedBy>Admin</cp:lastModifiedBy>
  <cp:revision>33</cp:revision>
  <dcterms:created xsi:type="dcterms:W3CDTF">2017-01-29T16:01:19Z</dcterms:created>
  <dcterms:modified xsi:type="dcterms:W3CDTF">2017-03-01T16:30:55Z</dcterms:modified>
</cp:coreProperties>
</file>